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9" r:id="rId5"/>
  </p:sldMasterIdLst>
  <p:notesMasterIdLst>
    <p:notesMasterId r:id="rId16"/>
  </p:notesMasterIdLst>
  <p:sldIdLst>
    <p:sldId id="548" r:id="rId6"/>
    <p:sldId id="670" r:id="rId7"/>
    <p:sldId id="675" r:id="rId8"/>
    <p:sldId id="549" r:id="rId9"/>
    <p:sldId id="676" r:id="rId10"/>
    <p:sldId id="671" r:id="rId11"/>
    <p:sldId id="677" r:id="rId12"/>
    <p:sldId id="672" r:id="rId13"/>
    <p:sldId id="673" r:id="rId14"/>
    <p:sldId id="67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63" d="100"/>
          <a:sy n="163" d="100"/>
        </p:scale>
        <p:origin x="228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nkov, Evan C SSG USARMY NG WAARNG (USA)" userId="374647b8-0e36-4e8a-9420-ca3356fb35cc" providerId="ADAL" clId="{BC28159A-7B72-4C41-A3EA-DEA6860A67E7}"/>
    <pc:docChg chg="custSel modSld">
      <pc:chgData name="Nenkov, Evan C SSG USARMY NG WAARNG (USA)" userId="374647b8-0e36-4e8a-9420-ca3356fb35cc" providerId="ADAL" clId="{BC28159A-7B72-4C41-A3EA-DEA6860A67E7}" dt="2023-10-17T16:37:25.115" v="1414" actId="20577"/>
      <pc:docMkLst>
        <pc:docMk/>
      </pc:docMkLst>
      <pc:sldChg chg="modSp mod">
        <pc:chgData name="Nenkov, Evan C SSG USARMY NG WAARNG (USA)" userId="374647b8-0e36-4e8a-9420-ca3356fb35cc" providerId="ADAL" clId="{BC28159A-7B72-4C41-A3EA-DEA6860A67E7}" dt="2023-10-17T16:35:06.669" v="1384" actId="20577"/>
        <pc:sldMkLst>
          <pc:docMk/>
          <pc:sldMk cId="1501954068" sldId="673"/>
        </pc:sldMkLst>
        <pc:spChg chg="mod">
          <ac:chgData name="Nenkov, Evan C SSG USARMY NG WAARNG (USA)" userId="374647b8-0e36-4e8a-9420-ca3356fb35cc" providerId="ADAL" clId="{BC28159A-7B72-4C41-A3EA-DEA6860A67E7}" dt="2023-10-17T16:35:06.669" v="1384" actId="20577"/>
          <ac:spMkLst>
            <pc:docMk/>
            <pc:sldMk cId="1501954068" sldId="673"/>
            <ac:spMk id="2" creationId="{00000000-0000-0000-0000-000000000000}"/>
          </ac:spMkLst>
        </pc:spChg>
      </pc:sldChg>
      <pc:sldChg chg="modSp mod">
        <pc:chgData name="Nenkov, Evan C SSG USARMY NG WAARNG (USA)" userId="374647b8-0e36-4e8a-9420-ca3356fb35cc" providerId="ADAL" clId="{BC28159A-7B72-4C41-A3EA-DEA6860A67E7}" dt="2023-10-17T16:37:25.115" v="1414" actId="20577"/>
        <pc:sldMkLst>
          <pc:docMk/>
          <pc:sldMk cId="4164288419" sldId="674"/>
        </pc:sldMkLst>
        <pc:spChg chg="mod">
          <ac:chgData name="Nenkov, Evan C SSG USARMY NG WAARNG (USA)" userId="374647b8-0e36-4e8a-9420-ca3356fb35cc" providerId="ADAL" clId="{BC28159A-7B72-4C41-A3EA-DEA6860A67E7}" dt="2023-10-17T16:37:25.115" v="1414" actId="20577"/>
          <ac:spMkLst>
            <pc:docMk/>
            <pc:sldMk cId="4164288419" sldId="674"/>
            <ac:spMk id="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54BA2D-3B97-4EDC-BAFC-88C0B1105E9D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91BF9A-F58C-4AD1-8C05-ECB51BD9F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392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A05BF-BB50-432D-ABD1-5A23FAD97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321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Tactical Emergency Casualty Care (TECC) Guidelines for First Care Providers. http://c-tecc.org/guidelines/civilian-first-care-provider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ADB61-602B-4D40-82AC-D3D510FE3A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123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Tactical Emergency Casualty Care (TECC) Guidelines for First Care Providers. http://c-tecc.org/guidelines/civilian-first-care-provider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ADB61-602B-4D40-82AC-D3D510FE3A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776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Tactical Emergency Casualty Care (TECC) Guidelines for First Care Providers. http://c-tecc.org/guidelines/civilian-first-care-provider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ADB61-602B-4D40-82AC-D3D510FE3A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610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Tactical Emergency Casualty Care (TECC) Guidelines for First Care Providers. http://c-tecc.org/guidelines/civilian-first-care-provider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ADB61-602B-4D40-82AC-D3D510FE3A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885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Tactical Emergency Casualty Care (TECC) Guidelines for First Care Providers. http://c-tecc.org/guidelines/civilian-first-care-provider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ADB61-602B-4D40-82AC-D3D510FE3A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018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Tactical Emergency Casualty Care (TECC) Guidelines for First Care Providers. http://c-tecc.org/guidelines/civilian-first-care-provider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ADB61-602B-4D40-82AC-D3D510FE3A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635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Tactical Emergency Casualty Care (TECC) Guidelines for First Care Providers. http://c-tecc.org/guidelines/civilian-first-care-provider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ADB61-602B-4D40-82AC-D3D510FE3A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437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Tactical Emergency Casualty Care (TECC) Guidelines for First Care Providers. http://c-tecc.org/guidelines/civilian-first-care-provider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ADB61-602B-4D40-82AC-D3D510FE3A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497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6A61686-0186-048D-8C4D-D0EE2CB3CA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000" y="97380"/>
            <a:ext cx="10160000" cy="728662"/>
          </a:xfrm>
          <a:prstGeom prst="rect">
            <a:avLst/>
          </a:prstGeom>
        </p:spPr>
        <p:txBody>
          <a:bodyPr/>
          <a:lstStyle>
            <a:lvl1pPr>
              <a:defRPr sz="4000" b="0" cap="none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25298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Wingdings" pitchFamily="2" charset="2"/>
              <a:buChar char="§"/>
              <a:defRPr sz="1800" b="0"/>
            </a:lvl1pPr>
            <a:lvl2pPr>
              <a:buFont typeface="Wingdings" pitchFamily="2" charset="2"/>
              <a:buChar char="§"/>
              <a:defRPr sz="1600"/>
            </a:lvl2pPr>
            <a:lvl3pPr>
              <a:buFont typeface="Wingdings" pitchFamily="2" charset="2"/>
              <a:buChar char="§"/>
              <a:defRPr sz="1400"/>
            </a:lvl3pPr>
            <a:lvl4pPr>
              <a:buFont typeface="Wingdings" pitchFamily="2" charset="2"/>
              <a:buChar char="§"/>
              <a:defRPr sz="1200"/>
            </a:lvl4pPr>
            <a:lvl5pPr>
              <a:buFont typeface="Wingdings" pitchFamily="2" charset="2"/>
              <a:buChar char="§"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Wingdings" pitchFamily="2" charset="2"/>
              <a:buChar char="§"/>
              <a:defRPr sz="1800" b="0"/>
            </a:lvl1pPr>
            <a:lvl2pPr>
              <a:buFont typeface="Wingdings" pitchFamily="2" charset="2"/>
              <a:buChar char="§"/>
              <a:defRPr sz="1600"/>
            </a:lvl2pPr>
            <a:lvl3pPr>
              <a:buFont typeface="Wingdings" pitchFamily="2" charset="2"/>
              <a:buChar char="§"/>
              <a:defRPr sz="1400"/>
            </a:lvl3pPr>
            <a:lvl4pPr>
              <a:buFont typeface="Wingdings" pitchFamily="2" charset="2"/>
              <a:buChar char="§"/>
              <a:defRPr sz="1200"/>
            </a:lvl4pPr>
            <a:lvl5pPr>
              <a:buFont typeface="Wingdings" pitchFamily="2" charset="2"/>
              <a:buChar char="§"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60BD6EA-AD9D-DF97-D206-9920A59525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000" y="97380"/>
            <a:ext cx="10160000" cy="728662"/>
          </a:xfrm>
          <a:prstGeom prst="rect">
            <a:avLst/>
          </a:prstGeom>
        </p:spPr>
        <p:txBody>
          <a:bodyPr/>
          <a:lstStyle>
            <a:lvl1pPr>
              <a:defRPr sz="4000" b="0" cap="none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8552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5975C-5800-E80F-FB61-02F5C1091C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000" y="97380"/>
            <a:ext cx="10160000" cy="728662"/>
          </a:xfrm>
          <a:prstGeom prst="rect">
            <a:avLst/>
          </a:prstGeom>
        </p:spPr>
        <p:txBody>
          <a:bodyPr/>
          <a:lstStyle>
            <a:lvl1pPr>
              <a:defRPr sz="4000" b="0" cap="none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67087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endParaRPr lang="en-US" noProof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47103C4-87D5-B75C-04CD-2C7C0E4C1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000" y="97380"/>
            <a:ext cx="10160000" cy="728662"/>
          </a:xfrm>
          <a:prstGeom prst="rect">
            <a:avLst/>
          </a:prstGeom>
        </p:spPr>
        <p:txBody>
          <a:bodyPr/>
          <a:lstStyle>
            <a:lvl1pPr>
              <a:defRPr sz="4000" b="0" cap="none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2088869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  <a:lvl2pPr>
              <a:buFont typeface="Wingdings" pitchFamily="2" charset="2"/>
              <a:buChar char="§"/>
              <a:defRPr/>
            </a:lvl2pPr>
            <a:lvl3pPr>
              <a:buFont typeface="Wingdings" pitchFamily="2" charset="2"/>
              <a:buChar char="§"/>
              <a:defRPr/>
            </a:lvl3pPr>
            <a:lvl4pPr>
              <a:buFont typeface="Wingdings" pitchFamily="2" charset="2"/>
              <a:buChar char="§"/>
              <a:defRPr/>
            </a:lvl4pPr>
            <a:lvl5pP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5875FA-75E8-B945-CE86-00F6768D64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000" y="97380"/>
            <a:ext cx="10160000" cy="728662"/>
          </a:xfrm>
          <a:prstGeom prst="rect">
            <a:avLst/>
          </a:prstGeom>
        </p:spPr>
        <p:txBody>
          <a:bodyPr/>
          <a:lstStyle>
            <a:lvl1pPr>
              <a:defRPr sz="4000" b="0" cap="none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9921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O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17126F6-3F4D-4BCB-3EA0-ACDD796E99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000" y="97380"/>
            <a:ext cx="10160000" cy="728662"/>
          </a:xfrm>
          <a:prstGeom prst="rect">
            <a:avLst/>
          </a:prstGeom>
        </p:spPr>
        <p:txBody>
          <a:bodyPr/>
          <a:lstStyle>
            <a:lvl1pPr>
              <a:defRPr sz="4000" b="0" cap="none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5897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51BFB029-1833-4161-A6A9-9EEBC5C7BB6C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4A9D250-4955-4B48-BE7B-16D22953EC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D616AB0-B92D-7C84-6D38-9DE0677DB1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000" y="97380"/>
            <a:ext cx="10160000" cy="728662"/>
          </a:xfrm>
          <a:prstGeom prst="rect">
            <a:avLst/>
          </a:prstGeom>
        </p:spPr>
        <p:txBody>
          <a:bodyPr/>
          <a:lstStyle>
            <a:lvl1pPr>
              <a:defRPr sz="4000" b="0" cap="none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0025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Wingdings" pitchFamily="2" charset="2"/>
              <a:buChar char="§"/>
              <a:defRPr sz="1800" b="0"/>
            </a:lvl1pPr>
            <a:lvl2pPr>
              <a:buFont typeface="Wingdings" pitchFamily="2" charset="2"/>
              <a:buChar char="§"/>
              <a:defRPr sz="1600"/>
            </a:lvl2pPr>
            <a:lvl3pPr>
              <a:buFont typeface="Wingdings" pitchFamily="2" charset="2"/>
              <a:buChar char="§"/>
              <a:defRPr sz="1400"/>
            </a:lvl3pPr>
            <a:lvl4pPr>
              <a:buFont typeface="Wingdings" pitchFamily="2" charset="2"/>
              <a:buChar char="§"/>
              <a:defRPr sz="1200"/>
            </a:lvl4pPr>
            <a:lvl5pPr>
              <a:buFont typeface="Wingdings" pitchFamily="2" charset="2"/>
              <a:buChar char="§"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Wingdings" pitchFamily="2" charset="2"/>
              <a:buChar char="§"/>
              <a:defRPr sz="1800" b="0"/>
            </a:lvl1pPr>
            <a:lvl2pPr>
              <a:buFont typeface="Wingdings" pitchFamily="2" charset="2"/>
              <a:buChar char="§"/>
              <a:defRPr sz="1600"/>
            </a:lvl2pPr>
            <a:lvl3pPr>
              <a:buFont typeface="Wingdings" pitchFamily="2" charset="2"/>
              <a:buChar char="§"/>
              <a:defRPr sz="1400"/>
            </a:lvl3pPr>
            <a:lvl4pPr>
              <a:buFont typeface="Wingdings" pitchFamily="2" charset="2"/>
              <a:buChar char="§"/>
              <a:defRPr sz="1200"/>
            </a:lvl4pPr>
            <a:lvl5pPr>
              <a:buFont typeface="Wingdings" pitchFamily="2" charset="2"/>
              <a:buChar char="§"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D993F6B-35C9-9CAA-A143-D2A955EADB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000" y="97380"/>
            <a:ext cx="10160000" cy="728662"/>
          </a:xfrm>
          <a:prstGeom prst="rect">
            <a:avLst/>
          </a:prstGeom>
        </p:spPr>
        <p:txBody>
          <a:bodyPr/>
          <a:lstStyle>
            <a:lvl1pPr>
              <a:defRPr sz="4000" b="0" cap="none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0011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D0F308A-6B1A-3842-0D30-6AED2FECA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000" y="97380"/>
            <a:ext cx="10160000" cy="728662"/>
          </a:xfrm>
          <a:prstGeom prst="rect">
            <a:avLst/>
          </a:prstGeom>
        </p:spPr>
        <p:txBody>
          <a:bodyPr/>
          <a:lstStyle>
            <a:lvl1pPr>
              <a:defRPr sz="4000" b="0" cap="none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6509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 lvl="0"/>
            <a:endParaRPr lang="en-US" noProof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6F16E83-0DC0-7BFB-5444-B11C2E18F2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000" y="97380"/>
            <a:ext cx="10160000" cy="728662"/>
          </a:xfrm>
          <a:prstGeom prst="rect">
            <a:avLst/>
          </a:prstGeom>
        </p:spPr>
        <p:txBody>
          <a:bodyPr/>
          <a:lstStyle>
            <a:lvl1pPr>
              <a:defRPr sz="4000" b="0" cap="none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143829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b="0"/>
            </a:lvl1pPr>
            <a:lvl2pPr>
              <a:buFont typeface="Wingdings" pitchFamily="2" charset="2"/>
              <a:buChar char="§"/>
              <a:defRPr/>
            </a:lvl2pPr>
            <a:lvl3pPr>
              <a:buFont typeface="Wingdings" pitchFamily="2" charset="2"/>
              <a:buChar char="§"/>
              <a:defRPr/>
            </a:lvl3pPr>
            <a:lvl4pPr>
              <a:buFont typeface="Wingdings" pitchFamily="2" charset="2"/>
              <a:buChar char="§"/>
              <a:defRPr/>
            </a:lvl4pPr>
            <a:lvl5pP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8AF17F-CFC0-0EE7-A3F7-F4CD471F5D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000" y="97380"/>
            <a:ext cx="10160000" cy="728662"/>
          </a:xfrm>
          <a:prstGeom prst="rect">
            <a:avLst/>
          </a:prstGeom>
        </p:spPr>
        <p:txBody>
          <a:bodyPr/>
          <a:lstStyle>
            <a:lvl1pPr>
              <a:defRPr sz="4000" b="0" cap="none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3401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O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51886DB-7BE3-82B6-E102-8137E83D04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000" y="97380"/>
            <a:ext cx="10160000" cy="728662"/>
          </a:xfrm>
          <a:prstGeom prst="rect">
            <a:avLst/>
          </a:prstGeom>
        </p:spPr>
        <p:txBody>
          <a:bodyPr/>
          <a:lstStyle>
            <a:lvl1pPr>
              <a:defRPr sz="4000" b="0" cap="none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13255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/>
          <a:lstStyle/>
          <a:p>
            <a:fld id="{51BFB029-1833-4161-A6A9-9EEBC5C7BB6C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/>
          <a:lstStyle/>
          <a:p>
            <a:fld id="{C4A9D250-4955-4B48-BE7B-16D22953EC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D6DAC86-2A7D-4BD7-5EFB-E03B427400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000" y="97380"/>
            <a:ext cx="10160000" cy="728662"/>
          </a:xfrm>
          <a:prstGeom prst="rect">
            <a:avLst/>
          </a:prstGeom>
        </p:spPr>
        <p:txBody>
          <a:bodyPr/>
          <a:lstStyle>
            <a:lvl1pPr>
              <a:defRPr sz="4000" b="0" cap="none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4815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/>
          <a:lstStyle/>
          <a:p>
            <a:fld id="{51BFB029-1833-4161-A6A9-9EEBC5C7BB6C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/>
          <a:lstStyle/>
          <a:p>
            <a:fld id="{C4A9D250-4955-4B48-BE7B-16D22953EC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AED9B4E-938C-C33E-1CC8-CAC132541E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000" y="97380"/>
            <a:ext cx="10160000" cy="728662"/>
          </a:xfrm>
          <a:prstGeom prst="rect">
            <a:avLst/>
          </a:prstGeom>
        </p:spPr>
        <p:txBody>
          <a:bodyPr/>
          <a:lstStyle>
            <a:lvl1pPr>
              <a:defRPr sz="4000" b="0" cap="none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48954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EA29914-F54F-215C-ED68-01C82BCE22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6000" y="97380"/>
            <a:ext cx="10160000" cy="728662"/>
          </a:xfrm>
          <a:prstGeom prst="rect">
            <a:avLst/>
          </a:prstGeom>
        </p:spPr>
        <p:txBody>
          <a:bodyPr/>
          <a:lstStyle>
            <a:lvl1pPr>
              <a:defRPr sz="4000" b="0" cap="none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66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>
            <a:off x="950620" y="766359"/>
            <a:ext cx="9943809" cy="247633"/>
          </a:xfrm>
          <a:custGeom>
            <a:avLst/>
            <a:gdLst>
              <a:gd name="connsiteX0" fmla="*/ 43543 w 6618514"/>
              <a:gd name="connsiteY0" fmla="*/ 0 h 409303"/>
              <a:gd name="connsiteX1" fmla="*/ 87085 w 6618514"/>
              <a:gd name="connsiteY1" fmla="*/ 130629 h 409303"/>
              <a:gd name="connsiteX2" fmla="*/ 87085 w 6618514"/>
              <a:gd name="connsiteY2" fmla="*/ 226423 h 409303"/>
              <a:gd name="connsiteX3" fmla="*/ 60960 w 6618514"/>
              <a:gd name="connsiteY3" fmla="*/ 304800 h 409303"/>
              <a:gd name="connsiteX4" fmla="*/ 0 w 6618514"/>
              <a:gd name="connsiteY4" fmla="*/ 409303 h 409303"/>
              <a:gd name="connsiteX5" fmla="*/ 6618514 w 6618514"/>
              <a:gd name="connsiteY5" fmla="*/ 409303 h 409303"/>
              <a:gd name="connsiteX6" fmla="*/ 6601097 w 6618514"/>
              <a:gd name="connsiteY6" fmla="*/ 8709 h 409303"/>
              <a:gd name="connsiteX7" fmla="*/ 43543 w 6618514"/>
              <a:gd name="connsiteY7" fmla="*/ 0 h 40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18514" h="409303">
                <a:moveTo>
                  <a:pt x="43543" y="0"/>
                </a:moveTo>
                <a:lnTo>
                  <a:pt x="87085" y="130629"/>
                </a:lnTo>
                <a:lnTo>
                  <a:pt x="87085" y="226423"/>
                </a:lnTo>
                <a:lnTo>
                  <a:pt x="60960" y="304800"/>
                </a:lnTo>
                <a:lnTo>
                  <a:pt x="0" y="409303"/>
                </a:lnTo>
                <a:lnTo>
                  <a:pt x="6618514" y="409303"/>
                </a:lnTo>
                <a:lnTo>
                  <a:pt x="6601097" y="8709"/>
                </a:lnTo>
                <a:lnTo>
                  <a:pt x="43543" y="0"/>
                </a:lnTo>
                <a:close/>
              </a:path>
            </a:pathLst>
          </a:custGeom>
          <a:gradFill>
            <a:gsLst>
              <a:gs pos="35000">
                <a:srgbClr val="00B050"/>
              </a:gs>
              <a:gs pos="58000">
                <a:srgbClr val="92D050"/>
              </a:gs>
            </a:gsLst>
            <a:lin ang="0" scaled="1"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DB6BC565-D199-8212-286B-CF621464B78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1963" r="4216" b="3821"/>
          <a:stretch/>
        </p:blipFill>
        <p:spPr bwMode="auto">
          <a:xfrm>
            <a:off x="0" y="-1"/>
            <a:ext cx="1483995" cy="147618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65B0B1-936F-BD6E-976C-41B759A63AB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141" y="0"/>
            <a:ext cx="1379859" cy="147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034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000" b="1" kern="1200">
          <a:ln w="11430"/>
          <a:solidFill>
            <a:schemeClr val="bg1"/>
          </a:solidFill>
          <a:effectLst>
            <a:outerShdw blurRad="50800" dist="39000" dir="5460000" algn="tl">
              <a:srgbClr val="000000">
                <a:alpha val="38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9pPr>
    </p:titleStyle>
    <p:bodyStyle>
      <a:lvl1pPr marL="342891" indent="-342891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fontAlgn="base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>
          <a:xfrm>
            <a:off x="381000" y="766359"/>
            <a:ext cx="11445240" cy="224245"/>
          </a:xfrm>
          <a:custGeom>
            <a:avLst/>
            <a:gdLst>
              <a:gd name="connsiteX0" fmla="*/ 43543 w 6618514"/>
              <a:gd name="connsiteY0" fmla="*/ 0 h 409303"/>
              <a:gd name="connsiteX1" fmla="*/ 87085 w 6618514"/>
              <a:gd name="connsiteY1" fmla="*/ 130629 h 409303"/>
              <a:gd name="connsiteX2" fmla="*/ 87085 w 6618514"/>
              <a:gd name="connsiteY2" fmla="*/ 226423 h 409303"/>
              <a:gd name="connsiteX3" fmla="*/ 60960 w 6618514"/>
              <a:gd name="connsiteY3" fmla="*/ 304800 h 409303"/>
              <a:gd name="connsiteX4" fmla="*/ 0 w 6618514"/>
              <a:gd name="connsiteY4" fmla="*/ 409303 h 409303"/>
              <a:gd name="connsiteX5" fmla="*/ 6618514 w 6618514"/>
              <a:gd name="connsiteY5" fmla="*/ 409303 h 409303"/>
              <a:gd name="connsiteX6" fmla="*/ 6601097 w 6618514"/>
              <a:gd name="connsiteY6" fmla="*/ 8709 h 409303"/>
              <a:gd name="connsiteX7" fmla="*/ 43543 w 6618514"/>
              <a:gd name="connsiteY7" fmla="*/ 0 h 40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18514" h="409303">
                <a:moveTo>
                  <a:pt x="43543" y="0"/>
                </a:moveTo>
                <a:lnTo>
                  <a:pt x="87085" y="130629"/>
                </a:lnTo>
                <a:lnTo>
                  <a:pt x="87085" y="226423"/>
                </a:lnTo>
                <a:lnTo>
                  <a:pt x="60960" y="304800"/>
                </a:lnTo>
                <a:lnTo>
                  <a:pt x="0" y="409303"/>
                </a:lnTo>
                <a:lnTo>
                  <a:pt x="6618514" y="409303"/>
                </a:lnTo>
                <a:lnTo>
                  <a:pt x="6601097" y="8709"/>
                </a:lnTo>
                <a:lnTo>
                  <a:pt x="43543" y="0"/>
                </a:lnTo>
                <a:close/>
              </a:path>
            </a:pathLst>
          </a:custGeom>
          <a:gradFill>
            <a:gsLst>
              <a:gs pos="35000">
                <a:srgbClr val="00B050"/>
              </a:gs>
              <a:gs pos="58000">
                <a:srgbClr val="92D050"/>
              </a:gs>
            </a:gsLst>
            <a:lin ang="0" scaled="1"/>
          </a:gra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843EDE-3372-89D6-53E1-085D46E106E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29" y="-1"/>
            <a:ext cx="1379859" cy="1476185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D5B122FF-B839-803B-D5D3-6E7A2125EB8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1963" r="4216" b="3821"/>
          <a:stretch/>
        </p:blipFill>
        <p:spPr bwMode="auto">
          <a:xfrm>
            <a:off x="10567877" y="8"/>
            <a:ext cx="1483995" cy="147618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443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000" b="1" kern="1200">
          <a:ln w="11430"/>
          <a:solidFill>
            <a:schemeClr val="bg1"/>
          </a:solidFill>
          <a:effectLst>
            <a:outerShdw blurRad="50800" dist="39000" dir="5460000" algn="tl">
              <a:srgbClr val="000000">
                <a:alpha val="38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</a:defRPr>
      </a:lvl9pPr>
    </p:titleStyle>
    <p:bodyStyle>
      <a:lvl1pPr marL="342891" indent="-342891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fontAlgn="base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50980880-D57E-6E81-3C70-E239AB938E30}"/>
              </a:ext>
            </a:extLst>
          </p:cNvPr>
          <p:cNvSpPr txBox="1">
            <a:spLocks/>
          </p:cNvSpPr>
          <p:nvPr/>
        </p:nvSpPr>
        <p:spPr>
          <a:xfrm>
            <a:off x="609600" y="1008889"/>
            <a:ext cx="10972800" cy="452596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M.</a:t>
            </a:r>
            <a:r>
              <a:rPr kumimoji="0" lang="en-US" sz="4000" b="1" i="0" u="none" strike="noStrike" kern="1200" cap="none" spc="0" normalizeH="0" baseline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A.R.C.H.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 w="11430"/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Direct </a:t>
            </a:r>
            <a:r>
              <a:rPr lang="en-US" sz="4000" b="1" dirty="0">
                <a:solidFill>
                  <a:srgbClr val="FF0000"/>
                </a:solidFill>
                <a:latin typeface="Arial"/>
              </a:rPr>
              <a:t>Pressure</a:t>
            </a:r>
            <a:endParaRPr kumimoji="0" lang="en-US" sz="4000" b="1" i="0" u="none" strike="noStrike" kern="1200" cap="none" spc="0" normalizeH="0" baseline="0" noProof="0" dirty="0">
              <a:ln w="11430"/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088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914400" y="1619251"/>
            <a:ext cx="4974492" cy="4525963"/>
          </a:xfrm>
        </p:spPr>
        <p:txBody>
          <a:bodyPr>
            <a:normAutofit fontScale="85000"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1" dirty="0"/>
              <a:t>Tactics: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This is the most challenging method to perform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The landmark is in the “V” where the clavicle (collar bone) meets the muscle of the neck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Push behind the clavicle to flatten the subclavian artery against the 1</a:t>
            </a:r>
            <a:r>
              <a:rPr lang="en-US" sz="2000" baseline="30000" dirty="0"/>
              <a:t>st</a:t>
            </a:r>
            <a:r>
              <a:rPr lang="en-US" sz="2000" dirty="0"/>
              <a:t> rib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Pressure needs to be applied diagonally (pushing toward </a:t>
            </a:r>
            <a:r>
              <a:rPr lang="en-US" sz="2000"/>
              <a:t>the midline/heart</a:t>
            </a:r>
            <a:r>
              <a:rPr lang="en-US" sz="2000" dirty="0"/>
              <a:t>) rather than applied straight down (toward the lung)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This method is best performed when the treater is located above the casualty’s head (like in the photo) and can be performed with the index/middle finger or the thumb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1619250"/>
            <a:ext cx="762000" cy="369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C664A3A-4A35-940F-F26D-8A0552FD0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Subclavian Artery – Clavicle / Arm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A9FAB7-A0E3-CED9-6407-D873BD18B1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64" t="3184" r="6626" b="5435"/>
          <a:stretch/>
        </p:blipFill>
        <p:spPr>
          <a:xfrm>
            <a:off x="5978278" y="2417735"/>
            <a:ext cx="2896289" cy="38645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EC8365-F537-F751-AFB0-9E6E5C12C0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87" t="3443" r="3570" b="1981"/>
          <a:stretch/>
        </p:blipFill>
        <p:spPr>
          <a:xfrm>
            <a:off x="8921169" y="2417735"/>
            <a:ext cx="2896289" cy="386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288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267" y="1219200"/>
            <a:ext cx="9851467" cy="5638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24010" y="3962400"/>
            <a:ext cx="1752599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63010" y="5257800"/>
            <a:ext cx="1752599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10610" y="1905000"/>
            <a:ext cx="1904999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Flowchart: Summing Junction 6"/>
          <p:cNvSpPr/>
          <p:nvPr/>
        </p:nvSpPr>
        <p:spPr>
          <a:xfrm>
            <a:off x="4799444" y="2572096"/>
            <a:ext cx="230909" cy="233219"/>
          </a:xfrm>
          <a:prstGeom prst="flowChartSummingJunction">
            <a:avLst/>
          </a:prstGeom>
          <a:solidFill>
            <a:srgbClr val="FFFF0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lowchart: Summing Junction 7"/>
          <p:cNvSpPr/>
          <p:nvPr/>
        </p:nvSpPr>
        <p:spPr>
          <a:xfrm>
            <a:off x="6057380" y="2589644"/>
            <a:ext cx="230909" cy="233219"/>
          </a:xfrm>
          <a:prstGeom prst="flowChartSummingJunction">
            <a:avLst/>
          </a:prstGeom>
          <a:solidFill>
            <a:srgbClr val="FFFF0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lowchart: Summing Junction 8"/>
          <p:cNvSpPr/>
          <p:nvPr/>
        </p:nvSpPr>
        <p:spPr>
          <a:xfrm>
            <a:off x="5499964" y="3624117"/>
            <a:ext cx="230909" cy="233219"/>
          </a:xfrm>
          <a:prstGeom prst="flowChartSummingJunction">
            <a:avLst/>
          </a:prstGeom>
          <a:solidFill>
            <a:srgbClr val="FFFF0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lowchart: Summing Junction 9"/>
          <p:cNvSpPr/>
          <p:nvPr/>
        </p:nvSpPr>
        <p:spPr>
          <a:xfrm>
            <a:off x="5270498" y="4112491"/>
            <a:ext cx="230909" cy="233219"/>
          </a:xfrm>
          <a:prstGeom prst="flowChartSummingJunction">
            <a:avLst/>
          </a:prstGeom>
          <a:solidFill>
            <a:srgbClr val="FFFF0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lowchart: Summing Junction 10"/>
          <p:cNvSpPr/>
          <p:nvPr/>
        </p:nvSpPr>
        <p:spPr>
          <a:xfrm>
            <a:off x="5632564" y="4112491"/>
            <a:ext cx="230909" cy="233219"/>
          </a:xfrm>
          <a:prstGeom prst="flowChartSummingJunction">
            <a:avLst/>
          </a:prstGeom>
          <a:solidFill>
            <a:srgbClr val="FFFF0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lowchart: Summing Junction 11"/>
          <p:cNvSpPr/>
          <p:nvPr/>
        </p:nvSpPr>
        <p:spPr>
          <a:xfrm>
            <a:off x="5319852" y="1899285"/>
            <a:ext cx="230909" cy="233219"/>
          </a:xfrm>
          <a:prstGeom prst="flowChartSummingJunction">
            <a:avLst/>
          </a:prstGeom>
          <a:solidFill>
            <a:srgbClr val="FFFF0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Flowchart: Summing Junction 12"/>
          <p:cNvSpPr/>
          <p:nvPr/>
        </p:nvSpPr>
        <p:spPr>
          <a:xfrm>
            <a:off x="5550762" y="1899285"/>
            <a:ext cx="230909" cy="233219"/>
          </a:xfrm>
          <a:prstGeom prst="flowChartSummingJunction">
            <a:avLst/>
          </a:prstGeom>
          <a:solidFill>
            <a:srgbClr val="FFFF0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32C541D0-D7C0-A52F-F250-E464DB45E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Pressure points</a:t>
            </a:r>
          </a:p>
        </p:txBody>
      </p:sp>
      <p:sp>
        <p:nvSpPr>
          <p:cNvPr id="3" name="Flowchart: Summing Junction 2">
            <a:extLst>
              <a:ext uri="{FF2B5EF4-FFF2-40B4-BE49-F238E27FC236}">
                <a16:creationId xmlns:a16="http://schemas.microsoft.com/office/drawing/2014/main" id="{B61A9025-A92A-CD86-4A0F-F055CD379BFC}"/>
              </a:ext>
            </a:extLst>
          </p:cNvPr>
          <p:cNvSpPr/>
          <p:nvPr/>
        </p:nvSpPr>
        <p:spPr>
          <a:xfrm>
            <a:off x="5240994" y="2182089"/>
            <a:ext cx="230909" cy="233219"/>
          </a:xfrm>
          <a:prstGeom prst="flowChartSummingJunction">
            <a:avLst/>
          </a:prstGeom>
          <a:solidFill>
            <a:srgbClr val="FFFF0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Flowchart: Summing Junction 13">
            <a:extLst>
              <a:ext uri="{FF2B5EF4-FFF2-40B4-BE49-F238E27FC236}">
                <a16:creationId xmlns:a16="http://schemas.microsoft.com/office/drawing/2014/main" id="{F4206884-3675-BDA4-C805-EC6E84BC722C}"/>
              </a:ext>
            </a:extLst>
          </p:cNvPr>
          <p:cNvSpPr/>
          <p:nvPr/>
        </p:nvSpPr>
        <p:spPr>
          <a:xfrm>
            <a:off x="5658594" y="2201045"/>
            <a:ext cx="230909" cy="233219"/>
          </a:xfrm>
          <a:prstGeom prst="flowChartSummingJunction">
            <a:avLst/>
          </a:prstGeom>
          <a:solidFill>
            <a:srgbClr val="FFFF00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867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1619250"/>
            <a:ext cx="762000" cy="369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C664A3A-4A35-940F-F26D-8A0552FD0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Principles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ED336966-8B61-E7A5-C97F-953F2B837B15}"/>
              </a:ext>
            </a:extLst>
          </p:cNvPr>
          <p:cNvSpPr txBox="1">
            <a:spLocks/>
          </p:cNvSpPr>
          <p:nvPr/>
        </p:nvSpPr>
        <p:spPr>
          <a:xfrm>
            <a:off x="1066800" y="1771651"/>
            <a:ext cx="369824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891" indent="-342891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sz="2000" b="1" dirty="0"/>
          </a:p>
          <a:p>
            <a:pPr marL="0">
              <a:spcBef>
                <a:spcPts val="0"/>
              </a:spcBef>
            </a:pPr>
            <a:endParaRPr lang="en-US" sz="2000" dirty="0"/>
          </a:p>
          <a:p>
            <a:pPr marL="0" indent="0">
              <a:buFont typeface="Wingdings" pitchFamily="2" charset="2"/>
              <a:buNone/>
            </a:pPr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61838A-3FEA-9680-BCA8-811539B89B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46" t="638" r="16949" b="2435"/>
          <a:stretch/>
        </p:blipFill>
        <p:spPr>
          <a:xfrm>
            <a:off x="6400867" y="1562423"/>
            <a:ext cx="5681207" cy="4525963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EC2FA332-7507-F6CE-05B4-09263D8FF6F9}"/>
              </a:ext>
            </a:extLst>
          </p:cNvPr>
          <p:cNvSpPr txBox="1">
            <a:spLocks/>
          </p:cNvSpPr>
          <p:nvPr/>
        </p:nvSpPr>
        <p:spPr>
          <a:xfrm>
            <a:off x="1454258" y="5326710"/>
            <a:ext cx="5181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891" indent="-342891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2" indent="-285744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sz="2000" b="1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18798C5-AF2B-6163-24D1-8D68E2A48D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0430" y="1807380"/>
            <a:ext cx="5384800" cy="3327888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Flatten artery to backstop (bone)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Diffuse pressure to pinpoint pressure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Stop-gap till more definitive hemorrhage control is achieved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Confirm efficacy of direct pressure by visualizing the absence or reduction of bleeding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692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1619250"/>
            <a:ext cx="762000" cy="369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C664A3A-4A35-940F-F26D-8A0552FD0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Carotid Artery - Neck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E0F091-C076-C4BC-89F6-F0DDA91E16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" t="15960" r="-190" b="9393"/>
          <a:stretch/>
        </p:blipFill>
        <p:spPr>
          <a:xfrm>
            <a:off x="6981090" y="1729228"/>
            <a:ext cx="4519117" cy="4543809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AE6EA3D2-26E6-9306-82B2-C8F2267D8B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619251"/>
            <a:ext cx="5181600" cy="452596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1" dirty="0"/>
              <a:t>Tactics:</a:t>
            </a:r>
          </a:p>
          <a:p>
            <a:pPr>
              <a:spcBef>
                <a:spcPts val="0"/>
              </a:spcBef>
            </a:pPr>
            <a:r>
              <a:rPr lang="en-US" sz="1900" dirty="0"/>
              <a:t>Fastest to bleed out, easiest to control</a:t>
            </a:r>
          </a:p>
          <a:p>
            <a:pPr>
              <a:spcBef>
                <a:spcPts val="0"/>
              </a:spcBef>
            </a:pPr>
            <a:endParaRPr lang="en-US" sz="1900" dirty="0"/>
          </a:p>
          <a:p>
            <a:pPr>
              <a:spcBef>
                <a:spcPts val="0"/>
              </a:spcBef>
            </a:pPr>
            <a:r>
              <a:rPr lang="en-US" sz="1900" dirty="0"/>
              <a:t>Can be performed with self-aid or buddy aid</a:t>
            </a:r>
          </a:p>
          <a:p>
            <a:pPr>
              <a:spcBef>
                <a:spcPts val="0"/>
              </a:spcBef>
            </a:pPr>
            <a:endParaRPr lang="en-US" sz="1900" dirty="0"/>
          </a:p>
          <a:p>
            <a:pPr>
              <a:spcBef>
                <a:spcPts val="0"/>
              </a:spcBef>
            </a:pPr>
            <a:r>
              <a:rPr lang="en-US" sz="1900" dirty="0"/>
              <a:t>Finger placement is on the carotid artery between the wound and the heart</a:t>
            </a:r>
          </a:p>
          <a:p>
            <a:pPr>
              <a:spcBef>
                <a:spcPts val="0"/>
              </a:spcBef>
            </a:pPr>
            <a:endParaRPr lang="en-US" sz="1900" dirty="0"/>
          </a:p>
          <a:p>
            <a:pPr>
              <a:spcBef>
                <a:spcPts val="0"/>
              </a:spcBef>
            </a:pPr>
            <a:r>
              <a:rPr lang="en-US" sz="1900" dirty="0"/>
              <a:t>Finger positioning is similar to taking a carotid pulse</a:t>
            </a:r>
          </a:p>
          <a:p>
            <a:pPr>
              <a:spcBef>
                <a:spcPts val="0"/>
              </a:spcBef>
            </a:pPr>
            <a:endParaRPr lang="en-US" sz="1900" dirty="0"/>
          </a:p>
          <a:p>
            <a:pPr>
              <a:spcBef>
                <a:spcPts val="0"/>
              </a:spcBef>
            </a:pPr>
            <a:r>
              <a:rPr lang="en-US" sz="1900" dirty="0"/>
              <a:t>Two fingers placed in the proper location can render adequate pressure</a:t>
            </a:r>
          </a:p>
        </p:txBody>
      </p:sp>
    </p:spTree>
    <p:extLst>
      <p:ext uri="{BB962C8B-B14F-4D97-AF65-F5344CB8AC3E}">
        <p14:creationId xmlns:p14="http://schemas.microsoft.com/office/powerpoint/2010/main" val="3390216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1619250"/>
            <a:ext cx="762000" cy="369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C664A3A-4A35-940F-F26D-8A0552FD0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Brachial Artery – Arm (Self-aid)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24973A8D-0529-4F60-1E9E-6BE4AA523F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1" y="1619251"/>
            <a:ext cx="3992880" cy="452596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1" dirty="0"/>
              <a:t>Tactics:</a:t>
            </a:r>
          </a:p>
          <a:p>
            <a:pPr>
              <a:spcBef>
                <a:spcPts val="0"/>
              </a:spcBef>
            </a:pPr>
            <a:r>
              <a:rPr lang="en-US" sz="1900" dirty="0"/>
              <a:t>Make a fist and put it between the bicep and triceps muscles on the inside of the upper arm</a:t>
            </a:r>
          </a:p>
          <a:p>
            <a:pPr marL="0" indent="0">
              <a:spcBef>
                <a:spcPts val="0"/>
              </a:spcBef>
              <a:buNone/>
            </a:pPr>
            <a:endParaRPr lang="en-US" sz="1900" dirty="0"/>
          </a:p>
          <a:p>
            <a:pPr>
              <a:spcBef>
                <a:spcPts val="0"/>
              </a:spcBef>
            </a:pPr>
            <a:r>
              <a:rPr lang="en-US" sz="1900" dirty="0"/>
              <a:t>Additional force can be applied with this method by leaning into a wall or laying on the arm while on the ground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7A5322-9B7F-C5AD-C7C6-32F9F1EE3F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11" t="17256" b="9780"/>
          <a:stretch/>
        </p:blipFill>
        <p:spPr>
          <a:xfrm>
            <a:off x="8859520" y="2528069"/>
            <a:ext cx="3168029" cy="41614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E9716E-BB8D-51F6-EF1C-09E453AE7D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681"/>
          <a:stretch/>
        </p:blipFill>
        <p:spPr>
          <a:xfrm>
            <a:off x="4866640" y="1679418"/>
            <a:ext cx="3738880" cy="367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72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1619250"/>
            <a:ext cx="762000" cy="369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C664A3A-4A35-940F-F26D-8A0552FD0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Brachial Artery – Arm (Buddy-aid)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0E6143-120F-A3B2-FB51-125EB8B27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4906" y="2066897"/>
            <a:ext cx="4650400" cy="4336943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24973A8D-0529-4F60-1E9E-6BE4AA523F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619251"/>
            <a:ext cx="5181600" cy="4525963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200" b="1" dirty="0"/>
              <a:t>Tactics: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Can be performed with self-aid or buddy aid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  <a:p>
            <a:pPr>
              <a:spcBef>
                <a:spcPts val="0"/>
              </a:spcBef>
            </a:pPr>
            <a:r>
              <a:rPr lang="en-US" sz="2000" dirty="0"/>
              <a:t>Finger placement is on the inside of upper arm at the gap between the bicep and triceps muscles</a:t>
            </a:r>
          </a:p>
          <a:p>
            <a:pPr>
              <a:spcBef>
                <a:spcPts val="0"/>
              </a:spcBef>
            </a:pPr>
            <a:endParaRPr lang="en-US" sz="2000" dirty="0"/>
          </a:p>
          <a:p>
            <a:pPr>
              <a:spcBef>
                <a:spcPts val="0"/>
              </a:spcBef>
            </a:pPr>
            <a:r>
              <a:rPr lang="en-US" sz="2000" dirty="0"/>
              <a:t>Finger positioning is a circumferential grip around the upper arm. Use thumbs/palms as a backstop and dig all eight additional fingers into the pulse point 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  <a:p>
            <a:pPr>
              <a:spcBef>
                <a:spcPts val="0"/>
              </a:spcBef>
            </a:pPr>
            <a:r>
              <a:rPr lang="en-US" sz="2000" dirty="0"/>
              <a:t>Very similar to the escort position, if done with one hand</a:t>
            </a:r>
          </a:p>
        </p:txBody>
      </p:sp>
    </p:spTree>
    <p:extLst>
      <p:ext uri="{BB962C8B-B14F-4D97-AF65-F5344CB8AC3E}">
        <p14:creationId xmlns:p14="http://schemas.microsoft.com/office/powerpoint/2010/main" val="2232862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1619250"/>
            <a:ext cx="762000" cy="369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C664A3A-4A35-940F-F26D-8A0552FD0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Times New Roman" panose="02020603050405020304" pitchFamily="18" charset="0"/>
              </a:rPr>
              <a:t>Femoral Artery – Leg (Self-aid)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3F06950C-70CD-2FFA-917C-F3BD294F96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619251"/>
            <a:ext cx="5181600" cy="452596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1" dirty="0"/>
              <a:t>Tactics:</a:t>
            </a:r>
          </a:p>
          <a:p>
            <a:pPr>
              <a:spcBef>
                <a:spcPts val="0"/>
              </a:spcBef>
            </a:pPr>
            <a:r>
              <a:rPr lang="en-US" sz="1900" dirty="0"/>
              <a:t>Place all eight fingers in a straight line on the inguinal crease and push</a:t>
            </a:r>
          </a:p>
          <a:p>
            <a:pPr>
              <a:spcBef>
                <a:spcPts val="0"/>
              </a:spcBef>
            </a:pPr>
            <a:endParaRPr lang="en-US" sz="1900" dirty="0"/>
          </a:p>
          <a:p>
            <a:pPr>
              <a:spcBef>
                <a:spcPts val="0"/>
              </a:spcBef>
            </a:pPr>
            <a:r>
              <a:rPr lang="en-US" sz="1900" dirty="0"/>
              <a:t>One of the fingers will be pushing against a bony prominence/nerve bundle. That is where the artery is.</a:t>
            </a:r>
          </a:p>
          <a:p>
            <a:pPr>
              <a:spcBef>
                <a:spcPts val="0"/>
              </a:spcBef>
            </a:pPr>
            <a:endParaRPr lang="en-US" sz="1900" dirty="0"/>
          </a:p>
          <a:p>
            <a:pPr>
              <a:spcBef>
                <a:spcPts val="0"/>
              </a:spcBef>
            </a:pPr>
            <a:r>
              <a:rPr lang="en-US" sz="1900" dirty="0"/>
              <a:t>Adjust your fingers to pinpoint the artery with direct pressure rather than dispersed pressure</a:t>
            </a:r>
          </a:p>
          <a:p>
            <a:pPr>
              <a:spcBef>
                <a:spcPts val="0"/>
              </a:spcBef>
            </a:pPr>
            <a:endParaRPr lang="en-US" sz="1900" dirty="0"/>
          </a:p>
          <a:p>
            <a:pPr>
              <a:spcBef>
                <a:spcPts val="0"/>
              </a:spcBef>
            </a:pPr>
            <a:r>
              <a:rPr lang="en-US" sz="1900" dirty="0"/>
              <a:t>Hold that point until additional help and/or resources are available to assist you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BC8A40-895B-0AAB-C829-82B224B2C2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136" b="9795"/>
          <a:stretch/>
        </p:blipFill>
        <p:spPr>
          <a:xfrm>
            <a:off x="6943239" y="1892942"/>
            <a:ext cx="4674329" cy="433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311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1619250"/>
            <a:ext cx="762000" cy="369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C664A3A-4A35-940F-F26D-8A0552FD0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Times New Roman" panose="02020603050405020304" pitchFamily="18" charset="0"/>
              </a:rPr>
              <a:t>Femoral Artery – Leg (Buddy-aid)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3F06950C-70CD-2FFA-917C-F3BD294F96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619251"/>
            <a:ext cx="5181600" cy="452596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1" dirty="0"/>
              <a:t>Tactics:</a:t>
            </a:r>
          </a:p>
          <a:p>
            <a:pPr>
              <a:spcBef>
                <a:spcPts val="0"/>
              </a:spcBef>
            </a:pPr>
            <a:r>
              <a:rPr lang="en-US" sz="1900" dirty="0"/>
              <a:t>Femoral artery self-aid and buddy-aid have identical steps when applying direct pressure</a:t>
            </a:r>
          </a:p>
          <a:p>
            <a:pPr marL="0" indent="0">
              <a:spcBef>
                <a:spcPts val="0"/>
              </a:spcBef>
              <a:buNone/>
            </a:pPr>
            <a:endParaRPr lang="en-US" sz="1900" dirty="0"/>
          </a:p>
          <a:p>
            <a:pPr>
              <a:spcBef>
                <a:spcPts val="0"/>
              </a:spcBef>
            </a:pPr>
            <a:r>
              <a:rPr lang="en-US" sz="1900" dirty="0"/>
              <a:t>This is easiest to perform if you position the casualty’s knee so it’s slightly turned outward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C3ECFB-DFF6-D57A-1981-BB151D071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5945" y="1518833"/>
            <a:ext cx="3764441" cy="507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511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914399" y="1619251"/>
            <a:ext cx="5021385" cy="452596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1" dirty="0"/>
              <a:t>Tactics: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Make a fist and push immediately above the belly button</a:t>
            </a:r>
          </a:p>
          <a:p>
            <a:pPr>
              <a:spcBef>
                <a:spcPts val="0"/>
              </a:spcBef>
            </a:pPr>
            <a:endParaRPr lang="en-US" sz="2000" dirty="0"/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The intent is to flatten the aorta to the inside of their spine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This will take significantly more force than any of the other direct pressure methods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00" dirty="0"/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Using a fist is preferred, but the knee is an effective method as well</a:t>
            </a:r>
          </a:p>
          <a:p>
            <a:pPr marL="0">
              <a:spcBef>
                <a:spcPts val="0"/>
              </a:spcBef>
            </a:pPr>
            <a:endParaRPr lang="en-US" sz="2000" dirty="0"/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1619250"/>
            <a:ext cx="762000" cy="369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3C664A3A-4A35-940F-F26D-8A0552FD0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Aorta Artery - Belly Button / Lower Half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54F502-43F7-7C5F-FFCE-7C57B39A3E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9" t="2416" r="1629" b="3985"/>
          <a:stretch/>
        </p:blipFill>
        <p:spPr>
          <a:xfrm>
            <a:off x="6093417" y="2239505"/>
            <a:ext cx="5184183" cy="383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95406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PS&amp;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RCTC Slide Template" id="{D0A972FA-A9F0-436C-923C-BDFD9DE1614E}" vid="{58B70909-3791-4FB1-A9C7-F6B583CEBA1D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PS&amp;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RCTC Slide Template" id="{D0A972FA-A9F0-436C-923C-BDFD9DE1614E}" vid="{58B70909-3791-4FB1-A9C7-F6B583CEBA1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DDA97709D05344805E34443243448B" ma:contentTypeVersion="19" ma:contentTypeDescription="Create a new document." ma:contentTypeScope="" ma:versionID="07dede1e47d7d9e46c336557f763d948">
  <xsd:schema xmlns:xsd="http://www.w3.org/2001/XMLSchema" xmlns:xs="http://www.w3.org/2001/XMLSchema" xmlns:p="http://schemas.microsoft.com/office/2006/metadata/properties" xmlns:ns1="http://schemas.microsoft.com/sharepoint/v3" xmlns:ns2="4233fc49-3339-4531-8895-cee7bd229291" xmlns:ns3="c93905bf-b08c-430b-8630-76f4d352397a" targetNamespace="http://schemas.microsoft.com/office/2006/metadata/properties" ma:root="true" ma:fieldsID="f97ce4c079ce95855f67be88e74b215d" ns1:_="" ns2:_="" ns3:_="">
    <xsd:import namespace="http://schemas.microsoft.com/sharepoint/v3"/>
    <xsd:import namespace="4233fc49-3339-4531-8895-cee7bd229291"/>
    <xsd:import namespace="c93905bf-b08c-430b-8630-76f4d352397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33fc49-3339-4531-8895-cee7bd2292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cc874fec-6985-468d-9a86-0194f6fd86d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3905bf-b08c-430b-8630-76f4d352397a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9ffb1c6d-5327-4dfc-8ca7-70fd258e5504}" ma:internalName="TaxCatchAll" ma:showField="CatchAllData" ma:web="c93905bf-b08c-430b-8630-76f4d35239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4233fc49-3339-4531-8895-cee7bd229291">
      <Terms xmlns="http://schemas.microsoft.com/office/infopath/2007/PartnerControls"/>
    </lcf76f155ced4ddcb4097134ff3c332f>
    <TaxCatchAll xmlns="c93905bf-b08c-430b-8630-76f4d352397a" xsi:nil="true"/>
  </documentManagement>
</p:properties>
</file>

<file path=customXml/itemProps1.xml><?xml version="1.0" encoding="utf-8"?>
<ds:datastoreItem xmlns:ds="http://schemas.openxmlformats.org/officeDocument/2006/customXml" ds:itemID="{8B572240-C186-42A7-B47C-C0F3624AD96A}"/>
</file>

<file path=customXml/itemProps2.xml><?xml version="1.0" encoding="utf-8"?>
<ds:datastoreItem xmlns:ds="http://schemas.openxmlformats.org/officeDocument/2006/customXml" ds:itemID="{EBDC82B6-F6F9-4A6F-A93A-55224677433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446FBCB-F30F-45E8-9496-24D88060A058}">
  <ds:schemaRefs>
    <ds:schemaRef ds:uri="http://purl.org/dc/dcmitype/"/>
    <ds:schemaRef ds:uri="http://www.w3.org/XML/1998/namespace"/>
    <ds:schemaRef ds:uri="http://purl.org/dc/elements/1.1/"/>
    <ds:schemaRef ds:uri="http://purl.org/dc/terms/"/>
    <ds:schemaRef ds:uri="9f2388d3-a23a-4229-91f0-02ceabedd9e5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252fc89f-a58d-467d-9cc1-3bffaab0dc5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749</Words>
  <Application>Microsoft Office PowerPoint</Application>
  <PresentationFormat>Widescreen</PresentationFormat>
  <Paragraphs>130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Wingdings</vt:lpstr>
      <vt:lpstr>1_Office Theme</vt:lpstr>
      <vt:lpstr>2_Office Theme</vt:lpstr>
      <vt:lpstr>PowerPoint Presentation</vt:lpstr>
      <vt:lpstr>Pressure points</vt:lpstr>
      <vt:lpstr>Principles</vt:lpstr>
      <vt:lpstr>Carotid Artery - Neck</vt:lpstr>
      <vt:lpstr>Brachial Artery – Arm (Self-aid)</vt:lpstr>
      <vt:lpstr>Brachial Artery – Arm (Buddy-aid)</vt:lpstr>
      <vt:lpstr>Femoral Artery – Leg (Self-aid)</vt:lpstr>
      <vt:lpstr>Femoral Artery – Leg (Buddy-aid)</vt:lpstr>
      <vt:lpstr>Aorta Artery - Belly Button / Lower Half</vt:lpstr>
      <vt:lpstr>Subclavian Artery – Clavicle / Arm</vt:lpstr>
    </vt:vector>
  </TitlesOfParts>
  <Company>Army Golden Master Program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Nenkov, Evan C</dc:creator>
  <cp:lastModifiedBy>Nenkov, Evan C</cp:lastModifiedBy>
  <cp:revision>3</cp:revision>
  <dcterms:created xsi:type="dcterms:W3CDTF">2023-05-26T19:53:48Z</dcterms:created>
  <dcterms:modified xsi:type="dcterms:W3CDTF">2023-10-17T16:37:34Z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0x010100E4DDA97709D05344805E34443243448B</vt:lpwstr>
  </property>
</Properties>
</file>